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12.xml" ContentType="application/vnd.openxmlformats-officedocument.theme+xml"/>
  <Override PartName="/ppt/notesSlides/notesSlide5.xml" ContentType="application/vnd.openxmlformats-officedocument.presentationml.notesSlide+xml"/>
  <Override PartName="/ppt/notesSlides/_rels/notesSlide5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media/image1.jpeg" ContentType="image/jpeg"/>
  <Override PartName="/ppt/media/image2.jpeg" ContentType="image/jpeg"/>
  <Override PartName="/ppt/media/image8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spostare la diapositiva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it-IT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delle note</a:t>
            </a:r>
            <a:endParaRPr b="0" lang="it-IT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&lt;intestazione&gt;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&lt;data/ora&gt;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9D7211F7-C5C3-4B33-A66C-0D72683D83B5}" type="slidenum"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&lt;numero&gt;</a:t>
            </a:fld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D06E6F4-8E7C-4646-A0F3-705BB9A3755A}" type="slidenum">
              <a:rPr b="0" lang="it-IT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iapositiva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A4EE4A2-9AE5-4827-9911-F06DFA2611E6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olo e testo vertica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B413B2E-6538-477F-94DB-D215E9C32D60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Predefini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6C7141-04CD-4250-8827-6823F2F97E62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olo e 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F686D9-56E9-4A08-9A0B-6B8D9C95B866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ntestazione se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it-IT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it-IT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401ABA-60E2-40FF-A62E-56B19CFDDA6A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ue contenuti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9C73E3-27F8-49F8-BEAA-2CC012ACDECF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fro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DBB862-2E4C-4EA0-915F-7B95EFFE54E8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lo 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4FDC451-DE54-4238-A796-A124C30B26D4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uo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C6BCCBF-445B-472E-AA4C-75E5FAA11634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uto con didascal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9144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9144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it-IT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</a:t>
            </a:r>
            <a:endParaRPr b="0" lang="it-IT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9144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E777313-B7D6-450D-B5AC-537D1BB22B66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magine con didascali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100000"/>
              </a:lnSpc>
              <a:buNone/>
            </a:pPr>
            <a:r>
              <a:rPr b="1" lang="it-IT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lo stile del titolo</a:t>
            </a:r>
            <a:endParaRPr b="0" lang="it-IT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it-IT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Fare clic per modificare stili del testo dello schema</a:t>
            </a:r>
            <a:endParaRPr b="0" lang="it-IT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&lt;data/ora&gt;</a:t>
            </a:r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it-IT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&lt;piè di pagina&gt;</a:t>
            </a:r>
            <a:endParaRPr b="0" lang="it-IT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FDFABBA-1276-4A45-A06A-F49B2127E10D}" type="slidenum">
              <a:rPr b="0" lang="it-IT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&lt;numero&gt;</a:t>
            </a:fld>
            <a:endParaRPr b="0" lang="it-IT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ec.europa.eu/eures/public/it/homepage" TargetMode="External"/><Relationship Id="rId2" Type="http://schemas.openxmlformats.org/officeDocument/2006/relationships/hyperlink" Target="https://youtu.be/emy3dWXvKcA" TargetMode="External"/><Relationship Id="rId3" Type="http://schemas.openxmlformats.org/officeDocument/2006/relationships/hyperlink" Target="https://www.yourfirsteuresjob.eu/it/how_does_the_initiative_work_it" TargetMode="External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www.erasmus-entrepreneurs.eu/index.php?lan=it" TargetMode="External"/><Relationship Id="rId2" Type="http://schemas.openxmlformats.org/officeDocument/2006/relationships/hyperlink" Target="https://www.erasmus-entrepreneurs.eu/index.php?lan=it" TargetMode="External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europa.eu/youth/solidarity_it" TargetMode="External"/><Relationship Id="rId2" Type="http://schemas.openxmlformats.org/officeDocument/2006/relationships/hyperlink" Target="https://europa.eu/youth/solidarity/register" TargetMode="External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ttangolo arrotondato 3"/>
          <p:cNvSpPr/>
          <p:nvPr/>
        </p:nvSpPr>
        <p:spPr>
          <a:xfrm>
            <a:off x="597960" y="2205000"/>
            <a:ext cx="7848360" cy="4320000"/>
          </a:xfrm>
          <a:prstGeom prst="roundRect">
            <a:avLst>
              <a:gd name="adj" fmla="val 16667"/>
            </a:avLst>
          </a:prstGeom>
          <a:solidFill>
            <a:srgbClr val="4f81bd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just"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Iniziativa DiscoverEU </a:t>
            </a: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offre ai diciottenni la possibilità di viaggiare in Europa. A partire dal 2022 saranno dedicate tornate specifiche alle organizzazioni per facilitare la partecipazione a DiscoverEU di ancora più giovani con minori opportunità, i quali beneficeranno di sostegno e finanziamenti più mirati.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DiscoverEU permette agli studenti di 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sfruttare appieno la libertà di circolazione nell'Unione europea, 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scoprire la diversità dell'Europa;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apprezzarne la ricchezza culturale e la storia;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entrare in contatto con persone provenienti da tutto il continente; 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85840" indent="-285840" algn="just" defTabSz="91440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b="0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sviluppare competenze preziose per il loro futuro, ad esempio l'indipendenza, la fiducia e l'apertura verso altre culture. 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Scadenza primavera del 2022 e a breve verranno pubblicate le modalità di presentazione (quiz)</a:t>
            </a:r>
            <a:endParaRPr b="0" lang="it-IT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" name="Immagine 4" descr=""/>
          <p:cNvPicPr/>
          <p:nvPr/>
        </p:nvPicPr>
        <p:blipFill>
          <a:blip r:embed="rId1"/>
          <a:stretch/>
        </p:blipFill>
        <p:spPr>
          <a:xfrm>
            <a:off x="0" y="-21240"/>
            <a:ext cx="5750280" cy="1917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Titolo 1"/>
          <p:cNvSpPr/>
          <p:nvPr/>
        </p:nvSpPr>
        <p:spPr>
          <a:xfrm>
            <a:off x="6372360" y="788400"/>
            <a:ext cx="2560680" cy="5738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ap="sq" w="88900">
            <a:solidFill>
              <a:srgbClr val="ffffff"/>
            </a:solidFill>
            <a:miter/>
          </a:ln>
          <a:effectLst>
            <a:outerShdw algn="tl" blurRad="5508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0"/>
          <a:fillRef idx="0"/>
          <a:effectRef idx="0"/>
          <a:fontRef idx="minor"/>
        </p:style>
        <p:txBody>
          <a:bodyPr anchor="ctr">
            <a:normAutofit fontScale="62500" lnSpcReduction="19999"/>
          </a:bodyPr>
          <a:p>
            <a:pPr algn="ctr" defTabSz="685800">
              <a:lnSpc>
                <a:spcPct val="90000"/>
              </a:lnSpc>
            </a:pP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685800">
              <a:lnSpc>
                <a:spcPct val="90000"/>
              </a:lnSpc>
            </a:pPr>
            <a:r>
              <a:rPr b="1" lang="it-IT" sz="33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DiscoverEU</a:t>
            </a:r>
            <a:endParaRPr b="0" lang="it-IT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276000" y="481320"/>
            <a:ext cx="5112360" cy="11426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ctr">
            <a:normAutofit fontScale="40000" lnSpcReduction="19999"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3600"/>
            </a:br>
            <a:br>
              <a:rPr sz="3600"/>
            </a:br>
            <a:r>
              <a:rPr b="1" lang="it-IT" sz="27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Il Portale europeo per i giovani</a:t>
            </a:r>
            <a:br>
              <a:rPr sz="2700"/>
            </a:br>
            <a:br>
              <a:rPr sz="2700"/>
            </a:br>
            <a:br>
              <a:rPr sz="2700"/>
            </a:br>
            <a:endParaRPr b="0" lang="it-IT" sz="27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323640" y="1845000"/>
            <a:ext cx="835416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Il portale offre ai giovani che vivono, studiano o lavorano in Europa informazioni sulle opportunità e iniziative di cui possono usufruire a livello europeo e nazionale. https://europa.eu/youth/about-us_it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Nel portale ci sono 4 sezioni specifiche: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002060"/>
              </a:buClr>
              <a:buFont typeface="Arial"/>
              <a:buChar char="•"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Sezione "Partecipa anche tu!»</a:t>
            </a: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 pagine tematiche sulle politiche dell'UE a favore dei giovani. Contiene articoli sulla cittadinanza attiva, da vari punti di vista: Dialogo dell'UE con i giovani, Partecipazione democratica, I tuoi diritti e l'inclusione, Impegno civico, Sviluppo sostenibile, #EUYouth4Peace, Comprensione interculturale, Sport.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spcBef>
                <a:spcPts val="159"/>
              </a:spcBef>
              <a:buNone/>
              <a:tabLst>
                <a:tab algn="l" pos="0"/>
              </a:tabLst>
            </a:pPr>
            <a:endParaRPr b="0" lang="it-IT" sz="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ff0000"/>
              </a:buClr>
              <a:buFont typeface="Arial"/>
              <a:buChar char="•"/>
              <a:tabLst>
                <a:tab algn="l" pos="0"/>
              </a:tabLst>
            </a:pPr>
            <a:r>
              <a:rPr b="1" lang="it-IT" sz="1600" strike="noStrike" u="none">
                <a:solidFill>
                  <a:srgbClr val="ff0000"/>
                </a:solidFill>
                <a:effectLst/>
                <a:uFillTx/>
                <a:latin typeface="Times New Roman"/>
              </a:rPr>
              <a:t>Sezione "Vai all'estero « pagine tematiche relative alle opportunità all'estero</a:t>
            </a: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: </a:t>
            </a: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offre diverse opportunità di: studio ,volontariato, tirocinio, lavoro, scambi scolastici e giovanili, viaggi.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spcBef>
                <a:spcPts val="159"/>
              </a:spcBef>
              <a:buNone/>
              <a:tabLst>
                <a:tab algn="l" pos="0"/>
              </a:tabLst>
            </a:pPr>
            <a:endParaRPr b="0" lang="it-IT" sz="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002060"/>
              </a:buClr>
              <a:buFont typeface="Arial"/>
              <a:buChar char="•"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Sezione "Iniziative dell'UE« </a:t>
            </a: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pagine sulle iniziative e i programmi finanziati dall'UE.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spcBef>
                <a:spcPts val="159"/>
              </a:spcBef>
              <a:buNone/>
              <a:tabLst>
                <a:tab algn="l" pos="0"/>
              </a:tabLst>
            </a:pPr>
            <a:endParaRPr b="0" lang="it-IT" sz="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002060"/>
              </a:buClr>
              <a:buFont typeface="Arial"/>
              <a:buChar char="•"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Sezione "Strategia dell'UE per la gioventù« </a:t>
            </a: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pagine dedicate alla strategia europea dove è possibile leggere le storie e testimonianze di giovani, seguire le notizie e visualizzare l'elenco degli eventi in corso.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8" name="Immagine 3" descr=""/>
          <p:cNvPicPr/>
          <p:nvPr/>
        </p:nvPicPr>
        <p:blipFill>
          <a:blip r:embed="rId1"/>
          <a:stretch/>
        </p:blipFill>
        <p:spPr>
          <a:xfrm>
            <a:off x="179640" y="116640"/>
            <a:ext cx="2809440" cy="1628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39640" y="778680"/>
            <a:ext cx="4824000" cy="9216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Il tuo primo lavoro!!</a:t>
            </a: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67640" y="2205000"/>
            <a:ext cx="4833720" cy="41371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t">
            <a:normAutofit fontScale="85000" lnSpcReduction="19999"/>
          </a:bodyPr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Per le opportunità di lavoro all’estero il primo portale è sicuramente EURES – il portale europeo per la mobilità professionale dove sono pubblicate le offerte di lavoro (anche stagionali, molto interessanti per studenti) e dove è possibile già caricare il primo CV). 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Inoltre, è possibile chattare con un consulente eures per essere aiutati e guidati.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sng">
                <a:solidFill>
                  <a:schemeClr val="lt1"/>
                </a:solidFill>
                <a:effectLst/>
                <a:uFillTx/>
                <a:latin typeface="Times New Roman"/>
                <a:hlinkClick r:id="rId1"/>
              </a:rPr>
              <a:t>https://ec.europa.eu/eures/public/it/homepage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 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Se si è intenzionati a lavorare all’estero  c’è un programma gestito da Eures Italia  (qui un video </a:t>
            </a:r>
            <a:r>
              <a:rPr b="1" lang="it-IT" sz="1900" strike="noStrike" u="sng">
                <a:solidFill>
                  <a:schemeClr val="lt1"/>
                </a:solidFill>
                <a:effectLst/>
                <a:uFillTx/>
                <a:latin typeface="Times New Roman"/>
                <a:hlinkClick r:id="rId2"/>
              </a:rPr>
              <a:t>https://youtu.be/emy3dWXvKcA</a:t>
            </a:r>
            <a:r>
              <a:rPr b="1" lang="it-IT" sz="19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) a cui possono accedere i giovani dai 18 ai 29 anni.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Il sito dedicato con tutte le informazioni: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100000"/>
              </a:lnSpc>
              <a:spcBef>
                <a:spcPts val="380"/>
              </a:spcBef>
              <a:buNone/>
              <a:tabLst>
                <a:tab algn="l" pos="0"/>
              </a:tabLst>
            </a:pPr>
            <a:r>
              <a:rPr b="1" lang="it-IT" sz="1900" strike="noStrike" u="sng">
                <a:solidFill>
                  <a:schemeClr val="lt1"/>
                </a:solidFill>
                <a:effectLst/>
                <a:uFillTx/>
                <a:latin typeface="Times New Roman"/>
                <a:hlinkClick r:id="rId3"/>
              </a:rPr>
              <a:t>https://www.yourfirsteuresjob.eu/it/how_does_the_initiative_work_it</a:t>
            </a:r>
            <a:endParaRPr b="0" lang="it-IT" sz="19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1" name="Immagine 3" descr=""/>
          <p:cNvPicPr/>
          <p:nvPr/>
        </p:nvPicPr>
        <p:blipFill>
          <a:blip r:embed="rId4"/>
          <a:stretch/>
        </p:blipFill>
        <p:spPr>
          <a:xfrm>
            <a:off x="6077160" y="4077000"/>
            <a:ext cx="2466720" cy="1847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Immagine 4" descr=""/>
          <p:cNvPicPr/>
          <p:nvPr/>
        </p:nvPicPr>
        <p:blipFill>
          <a:blip r:embed="rId5"/>
          <a:stretch/>
        </p:blipFill>
        <p:spPr>
          <a:xfrm>
            <a:off x="5437080" y="1124640"/>
            <a:ext cx="3675600" cy="244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2567160" y="133560"/>
            <a:ext cx="6048360" cy="142596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ctr">
            <a:normAutofit lnSpcReduction="9999"/>
          </a:bodyPr>
          <a:p>
            <a:pPr indent="0" algn="ctr" defTabSz="914400">
              <a:lnSpc>
                <a:spcPct val="100000"/>
              </a:lnSpc>
              <a:buNone/>
            </a:pPr>
            <a:r>
              <a:rPr b="0" lang="it-IT" sz="4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Eures</a:t>
            </a:r>
            <a:br>
              <a:rPr sz="4400"/>
            </a:br>
            <a:r>
              <a:rPr b="0" lang="it-IT" sz="22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https://ec.europa.eu/eures/public/it/what-can-eures-do-for-you-</a:t>
            </a:r>
            <a:endParaRPr b="0" lang="it-IT" sz="2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83640" y="1917000"/>
            <a:ext cx="7869240" cy="4536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360"/>
              </a:spcBef>
              <a:buNone/>
            </a:pP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abbinamento delle offerte di lavoro con i CV sul portale EURES;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informazioni, orientamenti e servizi di sostegno per i lavoratori e i datori di lavoro;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accesso a informazioni relative alle condizioni di vita e di lavoro negli Stati membri dell’UE, quali tassazione, pensioni, assicurazione malattia e sicurezza sociale;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servizi di sostegno specifici per lavoratori frontalieri e datori di lavoro nelle regioni transfrontaliere;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sostegno a gruppi specifici nel contesto di EURES Targeted Mobility Schemes,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sostegno a eventi di reclutamento dinamici attraverso la piattaforma delle Giornate europee del lavoro (online);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defTabSz="91440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informazioni su e accesso all’assistenza successiva al reclutamento, come la formazione linguistica e aiuti all’integrazione nel paese di destinazione.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50000"/>
              </a:lnSpc>
              <a:buNone/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5" name="Immagine 3" descr=""/>
          <p:cNvPicPr/>
          <p:nvPr/>
        </p:nvPicPr>
        <p:blipFill>
          <a:blip r:embed="rId1"/>
          <a:stretch/>
        </p:blipFill>
        <p:spPr>
          <a:xfrm>
            <a:off x="-52200" y="-24840"/>
            <a:ext cx="2619000" cy="1742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23640" y="698760"/>
            <a:ext cx="5472360" cy="12236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ctr">
            <a:normAutofit fontScale="62500" lnSpcReduction="19999"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3100"/>
            </a:br>
            <a:r>
              <a:rPr b="1" lang="it-IT" sz="27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Erasmus per giovani imprenditori</a:t>
            </a:r>
            <a:br>
              <a:rPr sz="2700"/>
            </a:br>
            <a:r>
              <a:rPr b="1" lang="it-IT" sz="27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Erasmus for young entrepreneurs</a:t>
            </a:r>
            <a:br>
              <a:rPr sz="2700"/>
            </a:br>
            <a:r>
              <a:rPr b="1" lang="it-IT" sz="1800" strike="noStrike" u="sng">
                <a:solidFill>
                  <a:schemeClr val="lt1"/>
                </a:solidFill>
                <a:effectLst/>
                <a:uFillTx/>
                <a:latin typeface="Times New Roman"/>
                <a:hlinkClick r:id="rId1"/>
              </a:rPr>
              <a:t>https://</a:t>
            </a:r>
            <a:r>
              <a:rPr b="1" lang="it-IT" sz="1800" strike="noStrike" u="sng">
                <a:solidFill>
                  <a:schemeClr val="lt1"/>
                </a:solidFill>
                <a:effectLst/>
                <a:uFillTx/>
                <a:latin typeface="Times New Roman"/>
                <a:hlinkClick r:id="rId2"/>
              </a:rPr>
              <a:t>www.erasmus-entrepreneurs.eu/index.php?lan=it</a:t>
            </a:r>
            <a:br>
              <a:rPr sz="1800"/>
            </a:br>
            <a:br>
              <a:rPr sz="1800"/>
            </a:b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3555360" y="2853000"/>
            <a:ext cx="5472360" cy="38880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•"/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Erasmus per giovani imprenditori è un programma di scambio transfrontaliero che offre ai nuovi imprenditori – o aspiranti tali – l’opportunità di imparare i segreti del mestiere da professionisti già affermati che gestiscono piccole o medie imprese in un altro paese partecipante al programma.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Lo scambio di esperienze avviene nell’ambito di un periodo di lavoro presso la sede dell’imprenditore esperto, il quale aiuta il nuovo imprenditore ad acquisire le competenze necessarie a gestire una piccola impresa. 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just" defTabSz="914400">
              <a:lnSpc>
                <a:spcPct val="100000"/>
              </a:lnSpc>
              <a:spcBef>
                <a:spcPts val="320"/>
              </a:spcBef>
              <a:buClr>
                <a:srgbClr val="ffffff"/>
              </a:buClr>
              <a:buFont typeface="Arial"/>
              <a:buChar char="•"/>
              <a:tabLst>
                <a:tab algn="l" pos="0"/>
              </a:tabLst>
            </a:pPr>
            <a:r>
              <a:rPr b="1" lang="it-IT" sz="16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L’imprenditore ospitante ha l’occasione di considerare la propria attività sotto nuovi punti di vista, collaborare con partner stranieri e informarsi circa nuovi mercati.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8" name="Immagine 3" descr=""/>
          <p:cNvPicPr/>
          <p:nvPr/>
        </p:nvPicPr>
        <p:blipFill>
          <a:blip r:embed="rId3"/>
          <a:stretch/>
        </p:blipFill>
        <p:spPr>
          <a:xfrm>
            <a:off x="323640" y="3141000"/>
            <a:ext cx="2133360" cy="21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Immagine 5" descr=""/>
          <p:cNvPicPr/>
          <p:nvPr/>
        </p:nvPicPr>
        <p:blipFill>
          <a:blip r:embed="rId4"/>
          <a:stretch/>
        </p:blipFill>
        <p:spPr>
          <a:xfrm>
            <a:off x="5858640" y="692640"/>
            <a:ext cx="3168720" cy="1656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236520" y="141120"/>
            <a:ext cx="4592160" cy="11426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</a:pPr>
            <a:br>
              <a:rPr sz="2400"/>
            </a:br>
            <a:r>
              <a:rPr b="1" lang="it-IT" sz="24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Corpo europeo di solidarietà</a:t>
            </a:r>
            <a:br>
              <a:rPr sz="2400"/>
            </a:br>
            <a:r>
              <a:rPr b="1" lang="it-IT" sz="1800" strike="noStrike" u="sng">
                <a:solidFill>
                  <a:schemeClr val="lt1"/>
                </a:solidFill>
                <a:effectLst/>
                <a:uFillTx/>
                <a:latin typeface="Times New Roman"/>
                <a:hlinkClick r:id="rId1"/>
              </a:rPr>
              <a:t>https://europa.eu/youth/solidarity_it</a:t>
            </a:r>
            <a:br>
              <a:rPr sz="2400"/>
            </a:b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323640" y="1628640"/>
            <a:ext cx="8424720" cy="424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Il Corpo europeo di solidarietà, finanziato dalla Commissione Europea aiuta i giovani tra i 18 e i 30 a partecipare a progetti che vanno a beneficio delle comunità, sia all'estero che nel proprio paese.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Questi progetti offrono un'esperienza stimolante e che farà crescere, nonché l'opportunità di apportare cambiamenti, sviluppando nel contempo abilità e competenze.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Di cosa si tratta? 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ff0000"/>
                </a:solidFill>
                <a:effectLst/>
                <a:uFillTx/>
                <a:latin typeface="Times New Roman"/>
              </a:rPr>
              <a:t>Si può fare volontariato, seguire tirocini, partecipare ad attività lavorative,partecipare a progetti locali di solidarietà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Le attività in molti settori diversi: istruzione e formazione, cittadinanza e partecipazione democratica, ambiente e protezione della natura, migrazione, cultura e molti altri ancora.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8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 </a:t>
            </a:r>
            <a:endParaRPr b="0" lang="it-IT" sz="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Come funziona?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Il Corpo europeo di solidarietà fornisce finanziamenti sotto forma di sovvenzioni alle organizzazioni mediante inviti a presentare proposte. 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I giovani che desiderano impegnarsi in tali attività devono </a:t>
            </a:r>
            <a:r>
              <a:rPr b="0" lang="it-IT" sz="1600" strike="noStrike" u="sng">
                <a:solidFill>
                  <a:srgbClr val="0000ff"/>
                </a:solidFill>
                <a:effectLst/>
                <a:uFillTx/>
                <a:latin typeface="Times New Roman"/>
                <a:hlinkClick r:id="rId2"/>
              </a:rPr>
              <a:t>registrarsi nel portale del Corpo europeo di solidarietà</a:t>
            </a: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. Il portale è il luogo in cui i giovani borsisti e le organizzazioni beneficiarie di una sovvenzione possono realizzare attività e trovarsi reciprocamente.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algn="just" defTabSz="914400">
              <a:lnSpc>
                <a:spcPct val="100000"/>
              </a:lnSpc>
              <a:buNone/>
              <a:tabLst>
                <a:tab algn="l" pos="0"/>
              </a:tabLst>
            </a:pPr>
            <a:endParaRPr b="0" lang="it-IT" sz="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Chi gestisce il Corpo europeo di solidarietà?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600" strike="noStrike" u="none">
                <a:solidFill>
                  <a:srgbClr val="002060"/>
                </a:solidFill>
                <a:effectLst/>
                <a:uFillTx/>
                <a:latin typeface="Times New Roman"/>
              </a:rPr>
              <a:t>Il Corpo europeo di solidarietà è gestito dalla Commissione europea.</a:t>
            </a: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indent="0" defTabSz="914400">
              <a:lnSpc>
                <a:spcPct val="100000"/>
              </a:lnSpc>
              <a:spcBef>
                <a:spcPts val="320"/>
              </a:spcBef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82" name="Immagine 3" descr=""/>
          <p:cNvPicPr/>
          <p:nvPr/>
        </p:nvPicPr>
        <p:blipFill>
          <a:blip r:embed="rId3"/>
          <a:stretch/>
        </p:blipFill>
        <p:spPr>
          <a:xfrm>
            <a:off x="4860000" y="188640"/>
            <a:ext cx="4371480" cy="1047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9953</TotalTime>
  <Application>LibreOffice/25.2.5.2$Windows_X86_64 LibreOffice_project/03d19516eb2e1dd5d4ccd751a0d6f35f35e08022</Application>
  <AppVersion>15.0000</AppVersion>
  <Words>372</Words>
  <Paragraphs>63</Paragraphs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2019-10-08T20:21:07Z</dcterms:created>
  <dc:creator>giovanna colombo</dc:creator>
  <dc:description/>
  <dc:language>it-IT</dc:language>
  <cp:lastModifiedBy>giovanna colombo</cp:lastModifiedBy>
  <dcterms:modified xsi:type="dcterms:W3CDTF">2021-12-20T16:55:47Z</dcterms:modified>
  <cp:revision>157</cp:revision>
  <dc:subject/>
  <dc:title>Erasmus plus K1    School education staff mobility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Presentazione su schermo (4:3)</vt:lpwstr>
  </property>
  <property fmtid="{D5CDD505-2E9C-101B-9397-08002B2CF9AE}" pid="4" name="Slides">
    <vt:i4>6</vt:i4>
  </property>
</Properties>
</file>